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335" r:id="rId2"/>
    <p:sldId id="336" r:id="rId3"/>
    <p:sldId id="337" r:id="rId4"/>
    <p:sldId id="362" r:id="rId5"/>
    <p:sldId id="363" r:id="rId6"/>
    <p:sldId id="364" r:id="rId7"/>
    <p:sldId id="366" r:id="rId8"/>
    <p:sldId id="367" r:id="rId9"/>
    <p:sldId id="368" r:id="rId10"/>
    <p:sldId id="369" r:id="rId11"/>
    <p:sldId id="352" r:id="rId12"/>
    <p:sldId id="353" r:id="rId13"/>
    <p:sldId id="354" r:id="rId14"/>
    <p:sldId id="356" r:id="rId15"/>
    <p:sldId id="357" r:id="rId16"/>
    <p:sldId id="358" r:id="rId17"/>
    <p:sldId id="359" r:id="rId18"/>
    <p:sldId id="376" r:id="rId19"/>
    <p:sldId id="381" r:id="rId20"/>
    <p:sldId id="382" r:id="rId21"/>
    <p:sldId id="383" r:id="rId22"/>
    <p:sldId id="384" r:id="rId23"/>
    <p:sldId id="407" r:id="rId24"/>
    <p:sldId id="408" r:id="rId25"/>
    <p:sldId id="409" r:id="rId26"/>
    <p:sldId id="410" r:id="rId27"/>
    <p:sldId id="411" r:id="rId28"/>
    <p:sldId id="412" r:id="rId29"/>
    <p:sldId id="41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F16ED-E646-4BF5-8538-3B27A4EF7981}" type="datetimeFigureOut">
              <a:rPr lang="ru-RU" smtClean="0"/>
              <a:t>10.01.2018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561AA-69CE-4319-A5B0-03358A559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4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93784"/>
            <a:ext cx="8534400" cy="758952"/>
          </a:xfrm>
        </p:spPr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Морфемика</a:t>
            </a:r>
            <a:r>
              <a:rPr lang="ru-RU" b="1" dirty="0" smtClean="0">
                <a:solidFill>
                  <a:srgbClr val="00B050"/>
                </a:solidFill>
              </a:rPr>
              <a:t> и орфография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Безударные гласные в корне слова:</a:t>
            </a:r>
          </a:p>
          <a:p>
            <a:pPr marL="0" indent="0" algn="ctr">
              <a:buNone/>
            </a:pPr>
            <a:endParaRPr lang="ru-RU" sz="3200" b="1" u="sng" dirty="0" smtClean="0">
              <a:uFill>
                <a:solidFill>
                  <a:srgbClr val="00B050"/>
                </a:solidFill>
              </a:uFill>
            </a:endParaRPr>
          </a:p>
        </p:txBody>
      </p:sp>
      <p:pic>
        <p:nvPicPr>
          <p:cNvPr id="4" name="Picture 2" descr="https://content.foto.my.mail.ru/community/marina/_groupsphoto/h-17131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210944" cy="409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6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Исключение:</a:t>
            </a: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b="1" dirty="0"/>
              <a:t>с</a:t>
            </a:r>
            <a:r>
              <a:rPr lang="ru-RU" b="1" dirty="0" smtClean="0"/>
              <a:t>очетать и т.п.</a:t>
            </a:r>
            <a:endParaRPr lang="ru-RU" dirty="0"/>
          </a:p>
        </p:txBody>
      </p:sp>
      <p:pic>
        <p:nvPicPr>
          <p:cNvPr id="6146" name="Picture 2" descr="http://www.velvet.by/files/userfiles/4467/kirsty-mitchell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5638350" cy="38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2.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r>
              <a:rPr lang="ru-RU" sz="4400" dirty="0" smtClean="0"/>
              <a:t>  …им   а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r>
              <a:rPr lang="ru-RU" sz="4400" dirty="0" smtClean="0"/>
              <a:t>  …ин    а</a:t>
            </a:r>
            <a:endParaRPr lang="ru-RU" sz="4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Корни, правописание которых зависит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от суффикса –а-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539552" y="2936668"/>
            <a:ext cx="1405390" cy="28632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132"/>
          <p:cNvSpPr>
            <a:spLocks/>
          </p:cNvSpPr>
          <p:nvPr/>
        </p:nvSpPr>
        <p:spPr bwMode="auto">
          <a:xfrm>
            <a:off x="539552" y="4365104"/>
            <a:ext cx="1405390" cy="28632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" name="Group 88"/>
          <p:cNvGrpSpPr>
            <a:grpSpLocks/>
          </p:cNvGrpSpPr>
          <p:nvPr/>
        </p:nvGrpSpPr>
        <p:grpSpPr bwMode="auto">
          <a:xfrm>
            <a:off x="2267744" y="3140968"/>
            <a:ext cx="360363" cy="144462"/>
            <a:chOff x="1292" y="3974"/>
            <a:chExt cx="182" cy="91"/>
          </a:xfrm>
        </p:grpSpPr>
        <p:sp>
          <p:nvSpPr>
            <p:cNvPr id="8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88"/>
          <p:cNvGrpSpPr>
            <a:grpSpLocks/>
          </p:cNvGrpSpPr>
          <p:nvPr/>
        </p:nvGrpSpPr>
        <p:grpSpPr bwMode="auto">
          <a:xfrm>
            <a:off x="2339752" y="4651426"/>
            <a:ext cx="360363" cy="144462"/>
            <a:chOff x="1292" y="3974"/>
            <a:chExt cx="182" cy="91"/>
          </a:xfrm>
        </p:grpSpPr>
        <p:sp>
          <p:nvSpPr>
            <p:cNvPr id="11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303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Примеры с графическим объяснением:</a:t>
            </a:r>
          </a:p>
          <a:p>
            <a:pPr marL="0" indent="0">
              <a:buNone/>
            </a:pP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сж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м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нач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>
                <a:uFill>
                  <a:solidFill>
                    <a:srgbClr val="00B050"/>
                  </a:solidFill>
                </a:uFill>
              </a:rPr>
              <a:t>н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 smtClean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611560" y="2599081"/>
            <a:ext cx="792088" cy="216024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1501671" y="2519561"/>
            <a:ext cx="202706" cy="295544"/>
            <a:chOff x="1292" y="3974"/>
            <a:chExt cx="182" cy="91"/>
          </a:xfrm>
        </p:grpSpPr>
        <p:sp>
          <p:nvSpPr>
            <p:cNvPr id="7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Freeform 132"/>
          <p:cNvSpPr>
            <a:spLocks/>
          </p:cNvSpPr>
          <p:nvPr/>
        </p:nvSpPr>
        <p:spPr bwMode="auto">
          <a:xfrm>
            <a:off x="395536" y="3741014"/>
            <a:ext cx="1207488" cy="25276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2" name="Group 88"/>
          <p:cNvGrpSpPr>
            <a:grpSpLocks/>
          </p:cNvGrpSpPr>
          <p:nvPr/>
        </p:nvGrpSpPr>
        <p:grpSpPr bwMode="auto">
          <a:xfrm>
            <a:off x="1684448" y="3741014"/>
            <a:ext cx="202706" cy="295544"/>
            <a:chOff x="1292" y="3974"/>
            <a:chExt cx="182" cy="91"/>
          </a:xfrm>
        </p:grpSpPr>
        <p:sp>
          <p:nvSpPr>
            <p:cNvPr id="13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086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01625" y="1809328"/>
            <a:ext cx="4270375" cy="4572000"/>
          </a:xfrm>
        </p:spPr>
        <p:txBody>
          <a:bodyPr/>
          <a:lstStyle/>
          <a:p>
            <a:pPr marL="0" indent="0">
              <a:buNone/>
            </a:pPr>
            <a:r>
              <a:rPr lang="ru-RU" sz="3200" b="1" u="sng" dirty="0">
                <a:uFill>
                  <a:solidFill>
                    <a:srgbClr val="00B050"/>
                  </a:solidFill>
                </a:uFill>
              </a:rPr>
              <a:t>Исключения:</a:t>
            </a:r>
          </a:p>
          <a:p>
            <a:pPr marL="0" indent="0">
              <a:buNone/>
            </a:pPr>
            <a:r>
              <a:rPr lang="ru-RU" dirty="0"/>
              <a:t>Сочинять и т.п.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2" name="Picture 4" descr="http://kartinkigif.ru/_ph/47/2/86007205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4770237" cy="64813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>
                <a:solidFill>
                  <a:srgbClr val="00B050"/>
                </a:solidFill>
              </a:rPr>
              <a:t>Корни, правописание которых зависит </a:t>
            </a:r>
            <a:br>
              <a:rPr lang="ru-RU" sz="3000" dirty="0">
                <a:solidFill>
                  <a:srgbClr val="00B050"/>
                </a:solidFill>
              </a:rPr>
            </a:br>
            <a:r>
              <a:rPr lang="ru-RU" sz="3000" dirty="0">
                <a:solidFill>
                  <a:srgbClr val="00B050"/>
                </a:solidFill>
              </a:rPr>
              <a:t>от суффикса –а-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3) </a:t>
            </a:r>
            <a:r>
              <a:rPr lang="ru-RU" sz="4400" dirty="0" err="1"/>
              <a:t>кас</a:t>
            </a:r>
            <a:r>
              <a:rPr lang="ru-RU" sz="4400" dirty="0"/>
              <a:t>/кос</a:t>
            </a:r>
          </a:p>
          <a:p>
            <a:pPr marL="0" indent="0">
              <a:buNone/>
            </a:pPr>
            <a:r>
              <a:rPr lang="ru-RU" sz="4400" dirty="0"/>
              <a:t>     </a:t>
            </a:r>
          </a:p>
          <a:p>
            <a:pPr marL="0" indent="0">
              <a:buNone/>
            </a:pPr>
            <a:r>
              <a:rPr lang="ru-RU" sz="4400" dirty="0"/>
              <a:t>     лаг/лож</a:t>
            </a:r>
          </a:p>
        </p:txBody>
      </p:sp>
    </p:spTree>
    <p:extLst>
      <p:ext uri="{BB962C8B-B14F-4D97-AF65-F5344CB8AC3E}">
        <p14:creationId xmlns:p14="http://schemas.microsoft.com/office/powerpoint/2010/main" val="237359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u="sng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  <a:ea typeface="+mn-ea"/>
                <a:cs typeface="+mn-cs"/>
              </a:rPr>
              <a:t>Правило: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   </a:t>
            </a:r>
          </a:p>
          <a:p>
            <a:pPr marL="0" indent="0" algn="ctr">
              <a:buNone/>
            </a:pPr>
            <a:endParaRPr lang="ru-RU" sz="4400" dirty="0"/>
          </a:p>
          <a:p>
            <a:pPr marL="0" indent="0" algn="ctr">
              <a:buNone/>
            </a:pPr>
            <a:r>
              <a:rPr lang="ru-RU" sz="4400" dirty="0" smtClean="0"/>
              <a:t>…а…   а </a:t>
            </a:r>
            <a:endParaRPr lang="ru-RU" sz="4400" dirty="0"/>
          </a:p>
        </p:txBody>
      </p:sp>
      <p:sp>
        <p:nvSpPr>
          <p:cNvPr id="4" name="Freeform 132"/>
          <p:cNvSpPr>
            <a:spLocks/>
          </p:cNvSpPr>
          <p:nvPr/>
        </p:nvSpPr>
        <p:spPr bwMode="auto">
          <a:xfrm>
            <a:off x="3526650" y="3015430"/>
            <a:ext cx="1405390" cy="28632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5148064" y="3140113"/>
            <a:ext cx="360363" cy="144462"/>
            <a:chOff x="1292" y="3974"/>
            <a:chExt cx="182" cy="91"/>
          </a:xfrm>
        </p:grpSpPr>
        <p:sp>
          <p:nvSpPr>
            <p:cNvPr id="6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846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Примеры с графическим объяснением:</a:t>
            </a:r>
          </a:p>
          <a:p>
            <a:pPr marL="0" indent="0">
              <a:buNone/>
            </a:pP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прик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о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с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ну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ться – прик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с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ться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пол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о</a:t>
            </a:r>
            <a:r>
              <a:rPr lang="ru-RU" sz="3200" dirty="0">
                <a:uFill>
                  <a:solidFill>
                    <a:srgbClr val="00B050"/>
                  </a:solidFill>
                </a:uFill>
              </a:rPr>
              <a:t>ж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  - изл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>
                <a:uFill>
                  <a:solidFill>
                    <a:srgbClr val="00B050"/>
                  </a:solidFill>
                </a:uFill>
              </a:rPr>
              <a:t>г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 smtClean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4945358" y="2581988"/>
            <a:ext cx="202706" cy="295544"/>
            <a:chOff x="1292" y="3974"/>
            <a:chExt cx="182" cy="91"/>
          </a:xfrm>
        </p:grpSpPr>
        <p:sp>
          <p:nvSpPr>
            <p:cNvPr id="7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88"/>
          <p:cNvGrpSpPr>
            <a:grpSpLocks/>
          </p:cNvGrpSpPr>
          <p:nvPr/>
        </p:nvGrpSpPr>
        <p:grpSpPr bwMode="auto">
          <a:xfrm>
            <a:off x="3923928" y="3741014"/>
            <a:ext cx="202706" cy="295544"/>
            <a:chOff x="1292" y="3974"/>
            <a:chExt cx="182" cy="91"/>
          </a:xfrm>
        </p:grpSpPr>
        <p:sp>
          <p:nvSpPr>
            <p:cNvPr id="13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Freeform 132"/>
          <p:cNvSpPr>
            <a:spLocks/>
          </p:cNvSpPr>
          <p:nvPr/>
        </p:nvSpPr>
        <p:spPr bwMode="auto">
          <a:xfrm>
            <a:off x="4283968" y="2729760"/>
            <a:ext cx="588677" cy="15240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Freeform 132"/>
          <p:cNvSpPr>
            <a:spLocks/>
          </p:cNvSpPr>
          <p:nvPr/>
        </p:nvSpPr>
        <p:spPr bwMode="auto">
          <a:xfrm>
            <a:off x="1187624" y="2716310"/>
            <a:ext cx="588677" cy="15240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Freeform 132"/>
          <p:cNvSpPr>
            <a:spLocks/>
          </p:cNvSpPr>
          <p:nvPr/>
        </p:nvSpPr>
        <p:spPr bwMode="auto">
          <a:xfrm>
            <a:off x="899592" y="3888786"/>
            <a:ext cx="734769" cy="14777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Freeform 132"/>
          <p:cNvSpPr>
            <a:spLocks/>
          </p:cNvSpPr>
          <p:nvPr/>
        </p:nvSpPr>
        <p:spPr bwMode="auto">
          <a:xfrm>
            <a:off x="3275856" y="3884159"/>
            <a:ext cx="588677" cy="15240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3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6502496" cy="4572000"/>
          </a:xfrm>
        </p:spPr>
        <p:txBody>
          <a:bodyPr/>
          <a:lstStyle/>
          <a:p>
            <a:pPr marL="0" indent="0">
              <a:buNone/>
            </a:pPr>
            <a:r>
              <a:rPr lang="ru-RU" sz="3200" b="1" u="sng" dirty="0">
                <a:uFill>
                  <a:solidFill>
                    <a:srgbClr val="00B050"/>
                  </a:solidFill>
                </a:uFill>
              </a:rPr>
              <a:t>Исключение</a:t>
            </a:r>
            <a:r>
              <a:rPr lang="ru-RU" sz="3200" b="1" dirty="0">
                <a:uFill>
                  <a:solidFill>
                    <a:srgbClr val="00B050"/>
                  </a:solidFill>
                </a:uFill>
              </a:rPr>
              <a:t>:            </a:t>
            </a:r>
            <a:r>
              <a:rPr lang="ru-RU" dirty="0" smtClean="0"/>
              <a:t>полог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http://mtdata.ru/u30/photo5852/20997617306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6066079" cy="40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34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870920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B050"/>
                </a:solidFill>
              </a:rPr>
              <a:t>Корни, правописание которых зависит </a:t>
            </a:r>
            <a:br>
              <a:rPr lang="ru-RU" sz="3000" dirty="0">
                <a:solidFill>
                  <a:srgbClr val="00B050"/>
                </a:solidFill>
              </a:rPr>
            </a:br>
            <a:r>
              <a:rPr lang="ru-RU" sz="3000" dirty="0">
                <a:solidFill>
                  <a:srgbClr val="00B050"/>
                </a:solidFill>
              </a:rPr>
              <a:t>от </a:t>
            </a:r>
            <a:r>
              <a:rPr lang="ru-RU" sz="3000" dirty="0">
                <a:solidFill>
                  <a:srgbClr val="00B050"/>
                </a:solidFill>
              </a:rPr>
              <a:t>ударения</a:t>
            </a:r>
            <a:endParaRPr lang="ru-RU" sz="30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content.foto.my.mail.ru/community/marina/_groupsphoto/h-17315.jpg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544616" cy="47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8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dirty="0" smtClean="0"/>
              <a:t>«о» без ударения: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sz="2800" dirty="0" smtClean="0"/>
              <a:t>«а»  без ударения: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err="1" smtClean="0"/>
              <a:t>гар</a:t>
            </a:r>
            <a:r>
              <a:rPr lang="ru-RU" dirty="0" smtClean="0"/>
              <a:t>/гор</a:t>
            </a:r>
          </a:p>
          <a:p>
            <a:r>
              <a:rPr lang="ru-RU" dirty="0" err="1"/>
              <a:t>т</a:t>
            </a:r>
            <a:r>
              <a:rPr lang="ru-RU" dirty="0" err="1" smtClean="0"/>
              <a:t>вар</a:t>
            </a:r>
            <a:r>
              <a:rPr lang="ru-RU" dirty="0" smtClean="0"/>
              <a:t>/</a:t>
            </a:r>
            <a:r>
              <a:rPr lang="ru-RU" dirty="0" err="1" smtClean="0"/>
              <a:t>твор</a:t>
            </a:r>
            <a:endParaRPr lang="ru-RU" dirty="0" smtClean="0"/>
          </a:p>
          <a:p>
            <a:r>
              <a:rPr lang="ru-RU" dirty="0"/>
              <a:t>к</a:t>
            </a:r>
            <a:r>
              <a:rPr lang="ru-RU" dirty="0" smtClean="0"/>
              <a:t>лан/клон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err="1" smtClean="0"/>
              <a:t>зар</a:t>
            </a:r>
            <a:r>
              <a:rPr lang="ru-RU" dirty="0" smtClean="0"/>
              <a:t>/</a:t>
            </a:r>
            <a:r>
              <a:rPr lang="ru-RU" dirty="0" err="1" smtClean="0"/>
              <a:t>зор</a:t>
            </a:r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лав/плов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181816"/>
            <a:ext cx="8534400" cy="87092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Корни, правописание которых зависит </a:t>
            </a:r>
            <a:br>
              <a:rPr lang="ru-RU" sz="3600" dirty="0">
                <a:solidFill>
                  <a:srgbClr val="00B050"/>
                </a:solidFill>
              </a:rPr>
            </a:br>
            <a:r>
              <a:rPr lang="ru-RU" sz="3600" dirty="0">
                <a:solidFill>
                  <a:srgbClr val="00B050"/>
                </a:solidFill>
              </a:rPr>
              <a:t>от ударения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6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Морфемика</a:t>
            </a:r>
            <a:r>
              <a:rPr lang="ru-RU" b="1" dirty="0" smtClean="0">
                <a:solidFill>
                  <a:srgbClr val="00B050"/>
                </a:solidFill>
              </a:rPr>
              <a:t> и орфография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Безударные гласные в корне слова:</a:t>
            </a:r>
          </a:p>
          <a:p>
            <a:pPr marL="0" indent="0" algn="ctr">
              <a:buNone/>
            </a:pPr>
            <a:endParaRPr lang="ru-RU" sz="3200" b="1" u="sng" dirty="0" smtClean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dirty="0" smtClean="0"/>
              <a:t>1) проверяемые  </a:t>
            </a:r>
          </a:p>
          <a:p>
            <a:pPr marL="0" indent="0">
              <a:buNone/>
            </a:pPr>
            <a:r>
              <a:rPr lang="ru-RU" dirty="0" smtClean="0"/>
              <a:t>2) непроверяемые</a:t>
            </a:r>
          </a:p>
          <a:p>
            <a:pPr marL="0" indent="0">
              <a:buNone/>
            </a:pPr>
            <a:r>
              <a:rPr lang="ru-RU" dirty="0" smtClean="0"/>
              <a:t>3) чередующиеся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57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Запомнить: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23528" y="1527048"/>
            <a:ext cx="8482144" cy="45720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Творец </a:t>
            </a:r>
            <a:r>
              <a:rPr lang="ru-RU" sz="2800" dirty="0"/>
              <a:t>загорал, наклонившись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и плавал на заре…</a:t>
            </a:r>
          </a:p>
        </p:txBody>
      </p:sp>
      <p:pic>
        <p:nvPicPr>
          <p:cNvPr id="3074" name="Picture 2" descr="http://99px.ru/sstorage/86/2016/10/image_86211016091917767386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06" y="2938120"/>
            <a:ext cx="5062736" cy="33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-fotki.yandex.ru/get/15/287605011.5ee/0_172204_494b832f_or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t="7643" r="38016"/>
          <a:stretch/>
        </p:blipFill>
        <p:spPr bwMode="auto">
          <a:xfrm>
            <a:off x="-324544" y="2997999"/>
            <a:ext cx="3916218" cy="367136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1008112"/>
          </a:xfrm>
        </p:spPr>
        <p:txBody>
          <a:bodyPr>
            <a:normAutofit fontScale="90000"/>
          </a:bodyPr>
          <a:lstStyle/>
          <a:p>
            <a:r>
              <a:rPr lang="ru-RU" sz="3600" u="sng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</a:rPr>
              <a:t>Примеры с графическим объяснением:</a:t>
            </a:r>
            <a:br>
              <a:rPr lang="ru-RU" sz="3600" u="sng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Заг</a:t>
            </a:r>
            <a:r>
              <a:rPr lang="ru-RU" b="1" i="1" u="sng" dirty="0">
                <a:uFill>
                  <a:solidFill>
                    <a:srgbClr val="00B050"/>
                  </a:solidFill>
                </a:uFill>
              </a:rPr>
              <a:t>о</a:t>
            </a:r>
            <a:r>
              <a:rPr lang="ru-RU" dirty="0" smtClean="0"/>
              <a:t>рать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Тв</a:t>
            </a:r>
            <a:r>
              <a:rPr lang="ru-RU" b="1" i="1" u="sng" dirty="0">
                <a:uFill>
                  <a:solidFill>
                    <a:srgbClr val="00B050"/>
                  </a:solidFill>
                </a:uFill>
              </a:rPr>
              <a:t>о</a:t>
            </a:r>
            <a:r>
              <a:rPr lang="ru-RU" dirty="0" smtClean="0"/>
              <a:t>рец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Покл</a:t>
            </a:r>
            <a:r>
              <a:rPr lang="ru-RU" b="1" i="1" u="sng" dirty="0">
                <a:uFill>
                  <a:solidFill>
                    <a:srgbClr val="00B050"/>
                  </a:solidFill>
                </a:uFill>
              </a:rPr>
              <a:t>о</a:t>
            </a:r>
            <a:r>
              <a:rPr lang="ru-RU" dirty="0" smtClean="0"/>
              <a:t>няться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З</a:t>
            </a:r>
            <a:r>
              <a:rPr lang="ru-RU" b="1" i="1" u="sng" dirty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dirty="0" smtClean="0"/>
              <a:t>ря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Попл</a:t>
            </a:r>
            <a:r>
              <a:rPr lang="ru-RU" b="1" i="1" u="sng" dirty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dirty="0" smtClean="0"/>
              <a:t>вок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Freeform 132"/>
          <p:cNvSpPr>
            <a:spLocks/>
          </p:cNvSpPr>
          <p:nvPr/>
        </p:nvSpPr>
        <p:spPr bwMode="auto">
          <a:xfrm>
            <a:off x="467544" y="2780928"/>
            <a:ext cx="648072" cy="178193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 flipH="1">
            <a:off x="1305534" y="2860686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132"/>
          <p:cNvSpPr>
            <a:spLocks/>
          </p:cNvSpPr>
          <p:nvPr/>
        </p:nvSpPr>
        <p:spPr bwMode="auto">
          <a:xfrm>
            <a:off x="791580" y="1916832"/>
            <a:ext cx="504056" cy="16749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H="1">
            <a:off x="1394106" y="1939861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132"/>
          <p:cNvSpPr>
            <a:spLocks/>
          </p:cNvSpPr>
          <p:nvPr/>
        </p:nvSpPr>
        <p:spPr bwMode="auto">
          <a:xfrm>
            <a:off x="935596" y="3645024"/>
            <a:ext cx="720080" cy="178193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>
            <a:off x="1835696" y="3724652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Freeform 132"/>
          <p:cNvSpPr>
            <a:spLocks/>
          </p:cNvSpPr>
          <p:nvPr/>
        </p:nvSpPr>
        <p:spPr bwMode="auto">
          <a:xfrm>
            <a:off x="799366" y="5445224"/>
            <a:ext cx="756084" cy="178193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>
            <a:off x="1755279" y="5551185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Freeform 132"/>
          <p:cNvSpPr>
            <a:spLocks/>
          </p:cNvSpPr>
          <p:nvPr/>
        </p:nvSpPr>
        <p:spPr bwMode="auto">
          <a:xfrm>
            <a:off x="416464" y="4581128"/>
            <a:ext cx="627143" cy="178193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1140895" y="4614858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" name="Picture 2" descr="http://99px.ru/sstorage/86/2016/10/image_86211016091917767386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8201"/>
            <a:ext cx="5741047" cy="379180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2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1008112"/>
          </a:xfrm>
        </p:spPr>
        <p:txBody>
          <a:bodyPr>
            <a:noAutofit/>
          </a:bodyPr>
          <a:lstStyle/>
          <a:p>
            <a:pPr lvl="0"/>
            <a:r>
              <a:rPr lang="ru-RU" sz="3200" u="sng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  <a:ea typeface="+mn-ea"/>
                <a:cs typeface="+mn-cs"/>
              </a:rPr>
              <a:t>Исключения:</a:t>
            </a:r>
            <a:br>
              <a:rPr lang="ru-RU" sz="3200" u="sng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  <a:ea typeface="+mn-ea"/>
                <a:cs typeface="+mn-cs"/>
              </a:rPr>
            </a:br>
            <a:endParaRPr lang="ru-RU" sz="3200" u="sng" dirty="0">
              <a:solidFill>
                <a:schemeClr val="tx1"/>
              </a:solidFill>
              <a:uFill>
                <a:solidFill>
                  <a:srgbClr val="00B050"/>
                </a:solidFill>
              </a:u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Пловец</a:t>
            </a:r>
            <a:endParaRPr lang="ru-RU" dirty="0"/>
          </a:p>
          <a:p>
            <a:r>
              <a:rPr lang="ru-RU" dirty="0"/>
              <a:t>Пловчиха</a:t>
            </a:r>
          </a:p>
          <a:p>
            <a:r>
              <a:rPr lang="ru-RU" dirty="0"/>
              <a:t>Плывуны</a:t>
            </a:r>
          </a:p>
          <a:p>
            <a:r>
              <a:rPr lang="ru-RU" dirty="0"/>
              <a:t>Зоревать</a:t>
            </a:r>
          </a:p>
          <a:p>
            <a:r>
              <a:rPr lang="ru-RU" dirty="0" err="1"/>
              <a:t>Зорянка</a:t>
            </a:r>
            <a:endParaRPr lang="ru-RU" dirty="0"/>
          </a:p>
          <a:p>
            <a:r>
              <a:rPr lang="ru-RU" dirty="0"/>
              <a:t>Изгарь</a:t>
            </a:r>
          </a:p>
          <a:p>
            <a:r>
              <a:rPr lang="ru-RU" dirty="0"/>
              <a:t>Пригарь</a:t>
            </a:r>
          </a:p>
          <a:p>
            <a:r>
              <a:rPr lang="ru-RU" dirty="0"/>
              <a:t>Выгарки</a:t>
            </a:r>
          </a:p>
          <a:p>
            <a:r>
              <a:rPr lang="ru-RU" dirty="0"/>
              <a:t>Утварь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66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00B050"/>
                </a:solidFill>
              </a:rPr>
              <a:t>Корни, правописание гласных в которых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B050"/>
                </a:solidFill>
              </a:rPr>
              <a:t> </a:t>
            </a:r>
            <a:r>
              <a:rPr lang="ru-RU" sz="4000" dirty="0">
                <a:solidFill>
                  <a:srgbClr val="00B050"/>
                </a:solidFill>
              </a:rPr>
              <a:t>зависит </a:t>
            </a:r>
            <a:r>
              <a:rPr lang="ru-RU" sz="4000" dirty="0" smtClean="0">
                <a:solidFill>
                  <a:srgbClr val="00B050"/>
                </a:solidFill>
              </a:rPr>
              <a:t>от последующих согласных</a:t>
            </a:r>
            <a:r>
              <a:rPr lang="ru-RU" sz="4000" dirty="0">
                <a:solidFill>
                  <a:srgbClr val="00B050"/>
                </a:solidFill>
              </a:rPr>
              <a:t/>
            </a:r>
            <a:br>
              <a:rPr lang="ru-RU" sz="4000" dirty="0">
                <a:solidFill>
                  <a:srgbClr val="00B050"/>
                </a:solidFill>
              </a:rPr>
            </a:br>
            <a:endParaRPr lang="ru-RU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59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Правило:</a:t>
            </a: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 algn="ctr">
              <a:buNone/>
            </a:pPr>
            <a:r>
              <a:rPr lang="ru-RU" sz="4000" dirty="0"/>
              <a:t>р</a:t>
            </a:r>
            <a:r>
              <a:rPr lang="ru-RU" sz="4000" b="1" i="1" u="sng" dirty="0" smtClean="0">
                <a:solidFill>
                  <a:srgbClr val="00B050"/>
                </a:solidFill>
              </a:rPr>
              <a:t>о</a:t>
            </a:r>
            <a:r>
              <a:rPr lang="ru-RU" sz="4000" b="1" u="dbl" dirty="0" smtClean="0">
                <a:uFill>
                  <a:solidFill>
                    <a:srgbClr val="00B050"/>
                  </a:solidFill>
                </a:uFill>
              </a:rPr>
              <a:t>с</a:t>
            </a:r>
            <a:r>
              <a:rPr lang="ru-RU" sz="4000" dirty="0" smtClean="0"/>
              <a:t>-  /</a:t>
            </a:r>
            <a:r>
              <a:rPr lang="ru-RU" sz="4000" dirty="0" err="1" smtClean="0"/>
              <a:t>р</a:t>
            </a:r>
            <a:r>
              <a:rPr lang="ru-RU" sz="4000" b="1" i="1" u="sng" dirty="0" err="1" smtClean="0">
                <a:solidFill>
                  <a:srgbClr val="00B050"/>
                </a:solidFill>
              </a:rPr>
              <a:t>а</a:t>
            </a:r>
            <a:r>
              <a:rPr lang="ru-RU" sz="4000" b="1" u="dbl" dirty="0" err="1" smtClean="0">
                <a:uFill>
                  <a:solidFill>
                    <a:srgbClr val="00B050"/>
                  </a:solidFill>
                </a:uFill>
              </a:rPr>
              <a:t>ст</a:t>
            </a:r>
            <a:r>
              <a:rPr lang="ru-RU" sz="4000" dirty="0" smtClean="0"/>
              <a:t>- /</a:t>
            </a:r>
            <a:r>
              <a:rPr lang="ru-RU" sz="4000" dirty="0" err="1"/>
              <a:t>р</a:t>
            </a:r>
            <a:r>
              <a:rPr lang="ru-RU" sz="4000" b="1" i="1" u="sng" dirty="0" err="1" smtClean="0">
                <a:solidFill>
                  <a:srgbClr val="00B050"/>
                </a:solidFill>
              </a:rPr>
              <a:t>а</a:t>
            </a:r>
            <a:r>
              <a:rPr lang="ru-RU" sz="4000" b="1" u="dbl" dirty="0" err="1" smtClean="0">
                <a:uFill>
                  <a:solidFill>
                    <a:srgbClr val="00B050"/>
                  </a:solidFill>
                </a:uFill>
              </a:rPr>
              <a:t>щ</a:t>
            </a:r>
            <a:r>
              <a:rPr lang="ru-RU" sz="4000" dirty="0" smtClean="0"/>
              <a:t>- </a:t>
            </a:r>
            <a:endParaRPr lang="ru-RU" sz="4000" dirty="0"/>
          </a:p>
        </p:txBody>
      </p:sp>
      <p:sp>
        <p:nvSpPr>
          <p:cNvPr id="4" name="Freeform 132"/>
          <p:cNvSpPr>
            <a:spLocks/>
          </p:cNvSpPr>
          <p:nvPr/>
        </p:nvSpPr>
        <p:spPr bwMode="auto">
          <a:xfrm>
            <a:off x="2339752" y="2232255"/>
            <a:ext cx="792088" cy="16749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5580112" y="2232254"/>
            <a:ext cx="1152128" cy="140101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132"/>
          <p:cNvSpPr>
            <a:spLocks/>
          </p:cNvSpPr>
          <p:nvPr/>
        </p:nvSpPr>
        <p:spPr bwMode="auto">
          <a:xfrm>
            <a:off x="3923928" y="2232255"/>
            <a:ext cx="1080120" cy="208755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549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Примеры с графическим объяснением</a:t>
            </a: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:</a:t>
            </a:r>
          </a:p>
          <a:p>
            <a:pPr marL="0" indent="0">
              <a:buNone/>
            </a:pP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/>
            </a:r>
            <a:br>
              <a:rPr lang="ru-RU" sz="3200" u="sng" dirty="0">
                <a:uFill>
                  <a:solidFill>
                    <a:srgbClr val="00B050"/>
                  </a:solidFill>
                </a:uFill>
              </a:rPr>
            </a:br>
            <a:r>
              <a:rPr lang="ru-RU" sz="3200" dirty="0" smtClean="0"/>
              <a:t>Пор</a:t>
            </a:r>
            <a:r>
              <a:rPr lang="ru-RU" sz="3200" b="1" i="1" u="sng" dirty="0" smtClean="0">
                <a:solidFill>
                  <a:srgbClr val="00B050"/>
                </a:solidFill>
              </a:rPr>
              <a:t>о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с</a:t>
            </a:r>
            <a:r>
              <a:rPr lang="ru-RU" sz="3200" dirty="0" smtClean="0"/>
              <a:t>ль</a:t>
            </a:r>
          </a:p>
          <a:p>
            <a:endParaRPr lang="ru-RU" sz="3200" dirty="0"/>
          </a:p>
          <a:p>
            <a:pPr marL="0" indent="0">
              <a:buNone/>
            </a:pPr>
            <a:r>
              <a:rPr lang="ru-RU" sz="3200" dirty="0"/>
              <a:t>Возр</a:t>
            </a:r>
            <a:r>
              <a:rPr lang="ru-RU" sz="3200" b="1" i="1" u="sng" dirty="0">
                <a:solidFill>
                  <a:srgbClr val="00B050"/>
                </a:solidFill>
              </a:rPr>
              <a:t>а</a:t>
            </a:r>
            <a:r>
              <a:rPr lang="ru-RU" sz="3200" b="1" u="dbl" dirty="0">
                <a:uFill>
                  <a:solidFill>
                    <a:srgbClr val="00B050"/>
                  </a:solidFill>
                </a:uFill>
              </a:rPr>
              <a:t>ст</a:t>
            </a:r>
            <a:r>
              <a:rPr lang="ru-RU" sz="3200" dirty="0"/>
              <a:t>ной</a:t>
            </a:r>
          </a:p>
          <a:p>
            <a:endParaRPr lang="ru-RU" sz="3200" dirty="0"/>
          </a:p>
          <a:p>
            <a:pPr marL="0" indent="0">
              <a:buNone/>
            </a:pPr>
            <a:r>
              <a:rPr lang="ru-RU" sz="3200" dirty="0" smtClean="0"/>
              <a:t>Выр</a:t>
            </a:r>
            <a:r>
              <a:rPr lang="ru-RU" sz="3200" b="1" i="1" u="sng" dirty="0">
                <a:solidFill>
                  <a:srgbClr val="00B050"/>
                </a:solidFill>
              </a:rPr>
              <a:t>а</a:t>
            </a:r>
            <a:r>
              <a:rPr lang="ru-RU" sz="3200" b="1" u="dbl" dirty="0">
                <a:uFill>
                  <a:solidFill>
                    <a:srgbClr val="00B050"/>
                  </a:solidFill>
                </a:uFill>
              </a:rPr>
              <a:t>щ</a:t>
            </a:r>
            <a:r>
              <a:rPr lang="ru-RU" sz="3200" dirty="0" smtClean="0"/>
              <a:t>ивать</a:t>
            </a:r>
          </a:p>
          <a:p>
            <a:endParaRPr lang="ru-RU" sz="3200" dirty="0"/>
          </a:p>
          <a:p>
            <a:endParaRPr lang="ru-RU" sz="3200" u="sng" dirty="0" smtClean="0">
              <a:uFill>
                <a:solidFill>
                  <a:srgbClr val="00B050"/>
                </a:solidFill>
              </a:uFill>
            </a:endParaRPr>
          </a:p>
          <a:p>
            <a:endParaRPr lang="ru-RU" sz="3200" u="sng" dirty="0">
              <a:uFill>
                <a:solidFill>
                  <a:srgbClr val="00B050"/>
                </a:solidFill>
              </a:uFill>
            </a:endParaRPr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971600" y="2564904"/>
            <a:ext cx="648072" cy="16749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132"/>
          <p:cNvSpPr>
            <a:spLocks/>
          </p:cNvSpPr>
          <p:nvPr/>
        </p:nvSpPr>
        <p:spPr bwMode="auto">
          <a:xfrm>
            <a:off x="1130616" y="3667771"/>
            <a:ext cx="849095" cy="265285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Freeform 132"/>
          <p:cNvSpPr>
            <a:spLocks/>
          </p:cNvSpPr>
          <p:nvPr/>
        </p:nvSpPr>
        <p:spPr bwMode="auto">
          <a:xfrm>
            <a:off x="1002616" y="4869160"/>
            <a:ext cx="833079" cy="16749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297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Исключения:</a:t>
            </a:r>
          </a:p>
          <a:p>
            <a:pPr marL="0" indent="0">
              <a:buNone/>
            </a:pPr>
            <a:r>
              <a:rPr lang="ru-RU" dirty="0"/>
              <a:t>Ростов</a:t>
            </a:r>
          </a:p>
          <a:p>
            <a:pPr marL="0" indent="0">
              <a:buNone/>
            </a:pPr>
            <a:r>
              <a:rPr lang="ru-RU" dirty="0"/>
              <a:t>Ростислав</a:t>
            </a:r>
          </a:p>
          <a:p>
            <a:pPr marL="0" indent="0">
              <a:buNone/>
            </a:pPr>
            <a:r>
              <a:rPr lang="ru-RU" dirty="0"/>
              <a:t>росток</a:t>
            </a:r>
          </a:p>
          <a:p>
            <a:pPr marL="0" indent="0">
              <a:buNone/>
            </a:pPr>
            <a:r>
              <a:rPr lang="ru-RU" dirty="0"/>
              <a:t>ростовщик</a:t>
            </a:r>
          </a:p>
          <a:p>
            <a:pPr marL="0" indent="0">
              <a:buNone/>
            </a:pPr>
            <a:r>
              <a:rPr lang="ru-RU" dirty="0"/>
              <a:t>отрасль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187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Правило:</a:t>
            </a:r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z="3200" dirty="0" smtClean="0"/>
              <a:t>ск</a:t>
            </a:r>
            <a:r>
              <a:rPr lang="ru-RU" sz="3200" b="1" i="1" u="sng" dirty="0" smtClean="0">
                <a:solidFill>
                  <a:srgbClr val="00B050"/>
                </a:solidFill>
              </a:rPr>
              <a:t>а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к</a:t>
            </a:r>
            <a:r>
              <a:rPr lang="ru-RU" sz="3200" dirty="0" smtClean="0"/>
              <a:t>- /</a:t>
            </a:r>
            <a:r>
              <a:rPr lang="ru-RU" sz="3200" dirty="0" err="1" smtClean="0"/>
              <a:t>ск</a:t>
            </a:r>
            <a:r>
              <a:rPr lang="ru-RU" sz="3200" b="1" i="1" u="sng" dirty="0" err="1" smtClean="0">
                <a:solidFill>
                  <a:srgbClr val="00B050"/>
                </a:solidFill>
              </a:rPr>
              <a:t>о</a:t>
            </a:r>
            <a:r>
              <a:rPr lang="ru-RU" sz="3200" b="1" u="dbl" dirty="0" err="1" smtClean="0">
                <a:uFill>
                  <a:solidFill>
                    <a:srgbClr val="00B050"/>
                  </a:solidFill>
                </a:uFill>
              </a:rPr>
              <a:t>ч</a:t>
            </a:r>
            <a:r>
              <a:rPr lang="ru-RU" sz="3200" b="1" dirty="0" smtClean="0"/>
              <a:t>-</a:t>
            </a:r>
            <a:r>
              <a:rPr lang="ru-RU" sz="3200" dirty="0" smtClean="0"/>
              <a:t> </a:t>
            </a:r>
          </a:p>
          <a:p>
            <a:pPr algn="ctr"/>
            <a:endParaRPr lang="ru-RU" dirty="0"/>
          </a:p>
        </p:txBody>
      </p:sp>
      <p:sp>
        <p:nvSpPr>
          <p:cNvPr id="4" name="Freeform 132"/>
          <p:cNvSpPr>
            <a:spLocks/>
          </p:cNvSpPr>
          <p:nvPr/>
        </p:nvSpPr>
        <p:spPr bwMode="auto">
          <a:xfrm>
            <a:off x="3203848" y="2348880"/>
            <a:ext cx="1080120" cy="208755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4691716" y="2348880"/>
            <a:ext cx="1080120" cy="208755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804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Примеры с графическим объяснением</a:t>
            </a: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:</a:t>
            </a:r>
          </a:p>
          <a:p>
            <a:endParaRPr lang="ru-RU" sz="3200" u="sng" dirty="0" smtClean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ск</a:t>
            </a: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u="dbl" dirty="0" smtClean="0">
                <a:uFill>
                  <a:solidFill>
                    <a:srgbClr val="00B050"/>
                  </a:solidFill>
                </a:uFill>
              </a:rPr>
              <a:t>к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ать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>
                <a:uFill>
                  <a:solidFill>
                    <a:srgbClr val="00B050"/>
                  </a:solidFill>
                </a:uFill>
              </a:rPr>
              <a:t>выск</a:t>
            </a: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о</a:t>
            </a:r>
            <a:r>
              <a:rPr lang="ru-RU" sz="3200" u="dbl" dirty="0">
                <a:uFill>
                  <a:solidFill>
                    <a:srgbClr val="00B050"/>
                  </a:solidFill>
                </a:uFill>
              </a:rPr>
              <a:t>ч</a:t>
            </a:r>
            <a:r>
              <a:rPr lang="ru-RU" sz="3200" dirty="0">
                <a:uFill>
                  <a:solidFill>
                    <a:srgbClr val="00B050"/>
                  </a:solidFill>
                </a:uFill>
              </a:rPr>
              <a:t>ка</a:t>
            </a:r>
          </a:p>
          <a:p>
            <a:pPr marL="0" indent="0">
              <a:buNone/>
            </a:pPr>
            <a:endParaRPr lang="ru-RU" sz="3200" dirty="0" smtClean="0">
              <a:uFill>
                <a:solidFill>
                  <a:srgbClr val="00B050"/>
                </a:solidFill>
              </a:uFill>
            </a:endParaRPr>
          </a:p>
          <a:p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endParaRPr lang="ru-RU" sz="3200" u="sng" dirty="0" smtClean="0">
              <a:uFill>
                <a:solidFill>
                  <a:srgbClr val="00B050"/>
                </a:solidFill>
              </a:uFill>
            </a:endParaRPr>
          </a:p>
          <a:p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endParaRPr lang="ru-RU" dirty="0"/>
          </a:p>
        </p:txBody>
      </p:sp>
      <p:sp>
        <p:nvSpPr>
          <p:cNvPr id="6" name="Freeform 132"/>
          <p:cNvSpPr>
            <a:spLocks/>
          </p:cNvSpPr>
          <p:nvPr/>
        </p:nvSpPr>
        <p:spPr bwMode="auto">
          <a:xfrm>
            <a:off x="395536" y="2636912"/>
            <a:ext cx="792088" cy="208755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Freeform 132"/>
          <p:cNvSpPr>
            <a:spLocks/>
          </p:cNvSpPr>
          <p:nvPr/>
        </p:nvSpPr>
        <p:spPr bwMode="auto">
          <a:xfrm>
            <a:off x="971600" y="3789040"/>
            <a:ext cx="720080" cy="208755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800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Исключения:</a:t>
            </a:r>
          </a:p>
          <a:p>
            <a:pPr marL="0" indent="0">
              <a:buNone/>
            </a:pPr>
            <a:r>
              <a:rPr lang="ru-RU" dirty="0" smtClean="0"/>
              <a:t>скачи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скачу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скачок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14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Морфемика</a:t>
            </a:r>
            <a:r>
              <a:rPr lang="ru-RU" b="1" dirty="0" smtClean="0">
                <a:solidFill>
                  <a:srgbClr val="00B050"/>
                </a:solidFill>
              </a:rPr>
              <a:t> и орфография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Безударные гласные в корне слова:</a:t>
            </a:r>
          </a:p>
          <a:p>
            <a:pPr marL="0" indent="0" algn="ctr">
              <a:buNone/>
            </a:pPr>
            <a:endParaRPr lang="ru-RU" sz="3200" b="1" u="sng" dirty="0" smtClean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dirty="0" smtClean="0"/>
              <a:t>1) проверяемые  (подбираем проверочное слово)</a:t>
            </a:r>
          </a:p>
          <a:p>
            <a:pPr marL="0" indent="0">
              <a:buNone/>
            </a:pPr>
            <a:r>
              <a:rPr lang="ru-RU" dirty="0" smtClean="0"/>
              <a:t>2) непроверяемые (запоминаем),</a:t>
            </a:r>
          </a:p>
          <a:p>
            <a:pPr marL="0" indent="0">
              <a:buNone/>
            </a:pPr>
            <a:r>
              <a:rPr lang="ru-RU" dirty="0" smtClean="0"/>
              <a:t>3) чередующиеся (применяем правило).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27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9875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Корни, правописание которых зависит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от суффикса –а-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1) </a:t>
            </a:r>
            <a:r>
              <a:rPr lang="ru-RU" dirty="0" err="1"/>
              <a:t>бер</a:t>
            </a:r>
            <a:r>
              <a:rPr lang="ru-RU" dirty="0"/>
              <a:t>/</a:t>
            </a:r>
            <a:r>
              <a:rPr lang="ru-RU" dirty="0" err="1"/>
              <a:t>бир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пер/пир</a:t>
            </a:r>
          </a:p>
          <a:p>
            <a:pPr marL="0" indent="0">
              <a:buNone/>
            </a:pPr>
            <a:r>
              <a:rPr lang="ru-RU" dirty="0"/>
              <a:t>    дер/</a:t>
            </a:r>
            <a:r>
              <a:rPr lang="ru-RU" dirty="0" err="1"/>
              <a:t>дир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тер/тир</a:t>
            </a:r>
          </a:p>
          <a:p>
            <a:pPr marL="0" indent="0">
              <a:buNone/>
            </a:pPr>
            <a:r>
              <a:rPr lang="ru-RU" dirty="0"/>
              <a:t>    жег-/жиг</a:t>
            </a:r>
          </a:p>
          <a:p>
            <a:pPr marL="0" indent="0">
              <a:buNone/>
            </a:pPr>
            <a:r>
              <a:rPr lang="ru-RU" dirty="0"/>
              <a:t>    мер/мир*</a:t>
            </a:r>
          </a:p>
          <a:p>
            <a:pPr marL="0" indent="0">
              <a:buNone/>
            </a:pPr>
            <a:r>
              <a:rPr lang="ru-RU" dirty="0"/>
              <a:t>    чет/</a:t>
            </a:r>
            <a:r>
              <a:rPr lang="ru-RU" dirty="0" err="1"/>
              <a:t>чит</a:t>
            </a:r>
            <a:r>
              <a:rPr lang="ru-RU" dirty="0"/>
              <a:t>*</a:t>
            </a:r>
          </a:p>
          <a:p>
            <a:pPr marL="0" indent="0">
              <a:buNone/>
            </a:pPr>
            <a:r>
              <a:rPr lang="ru-RU" dirty="0"/>
              <a:t>    </a:t>
            </a:r>
            <a:r>
              <a:rPr lang="ru-RU" dirty="0" err="1"/>
              <a:t>блест</a:t>
            </a:r>
            <a:r>
              <a:rPr lang="ru-RU" dirty="0"/>
              <a:t>/</a:t>
            </a:r>
            <a:r>
              <a:rPr lang="ru-RU" dirty="0" err="1"/>
              <a:t>блист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стел/</a:t>
            </a:r>
            <a:r>
              <a:rPr lang="ru-RU" dirty="0" err="1"/>
              <a:t>стил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24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u="sng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  <a:ea typeface="+mn-ea"/>
                <a:cs typeface="+mn-cs"/>
              </a:rPr>
              <a:t>Правило:</a:t>
            </a:r>
            <a:endParaRPr lang="ru-RU" sz="3200" u="sng" dirty="0">
              <a:solidFill>
                <a:schemeClr val="tx1"/>
              </a:solidFill>
              <a:uFill>
                <a:solidFill>
                  <a:srgbClr val="00B050"/>
                </a:solidFill>
              </a:u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/>
          </a:p>
          <a:p>
            <a:pPr marL="0" indent="0" algn="ctr">
              <a:buNone/>
            </a:pPr>
            <a:endParaRPr lang="ru-RU" sz="4400" dirty="0"/>
          </a:p>
          <a:p>
            <a:pPr marL="0" indent="0" algn="ctr">
              <a:buNone/>
            </a:pPr>
            <a:r>
              <a:rPr lang="ru-RU" sz="4400" dirty="0" smtClean="0"/>
              <a:t>… и… а</a:t>
            </a:r>
            <a:endParaRPr lang="ru-RU" sz="4400" dirty="0"/>
          </a:p>
        </p:txBody>
      </p:sp>
      <p:sp>
        <p:nvSpPr>
          <p:cNvPr id="4" name="Freeform 132"/>
          <p:cNvSpPr>
            <a:spLocks/>
          </p:cNvSpPr>
          <p:nvPr/>
        </p:nvSpPr>
        <p:spPr bwMode="auto">
          <a:xfrm>
            <a:off x="3563888" y="2996952"/>
            <a:ext cx="1405390" cy="286322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0" name="Group 88"/>
          <p:cNvGrpSpPr>
            <a:grpSpLocks/>
          </p:cNvGrpSpPr>
          <p:nvPr/>
        </p:nvGrpSpPr>
        <p:grpSpPr bwMode="auto">
          <a:xfrm>
            <a:off x="5148064" y="3140113"/>
            <a:ext cx="360363" cy="144462"/>
            <a:chOff x="1292" y="3974"/>
            <a:chExt cx="182" cy="91"/>
          </a:xfrm>
        </p:grpSpPr>
        <p:sp>
          <p:nvSpPr>
            <p:cNvPr id="11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776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Примеры с графическим объяснением:</a:t>
            </a:r>
          </a:p>
          <a:p>
            <a:pPr marL="0" indent="0">
              <a:buNone/>
            </a:pP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>
                <a:uFill>
                  <a:solidFill>
                    <a:srgbClr val="00B050"/>
                  </a:solidFill>
                </a:uFill>
              </a:rPr>
              <a:t>б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л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е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ст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е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 – бл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ст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>
                <a:uFill>
                  <a:solidFill>
                    <a:srgbClr val="00B050"/>
                  </a:solidFill>
                </a:uFill>
              </a:rPr>
              <a:t>п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ост</a:t>
            </a:r>
            <a:r>
              <a:rPr lang="ru-RU" sz="3200" b="1" u="sng" dirty="0">
                <a:uFill>
                  <a:solidFill>
                    <a:srgbClr val="00B050"/>
                  </a:solidFill>
                </a:uFill>
              </a:rPr>
              <a:t>е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л</a:t>
            </a:r>
            <a:r>
              <a:rPr lang="ru-RU" sz="3200" b="1" u="dbl" dirty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 - заст</a:t>
            </a:r>
            <a:r>
              <a:rPr lang="ru-RU" sz="3200" b="1" u="sng" dirty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л</a:t>
            </a:r>
            <a:r>
              <a:rPr lang="ru-RU" sz="3200" b="1" u="dbl" dirty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 smtClean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Freeform 132"/>
          <p:cNvSpPr>
            <a:spLocks/>
          </p:cNvSpPr>
          <p:nvPr/>
        </p:nvSpPr>
        <p:spPr bwMode="auto">
          <a:xfrm>
            <a:off x="467544" y="2624712"/>
            <a:ext cx="1008112" cy="21306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2483768" y="2621748"/>
            <a:ext cx="1080120" cy="216024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3721221" y="2581988"/>
            <a:ext cx="202706" cy="295544"/>
            <a:chOff x="1292" y="3974"/>
            <a:chExt cx="182" cy="91"/>
          </a:xfrm>
        </p:grpSpPr>
        <p:sp>
          <p:nvSpPr>
            <p:cNvPr id="7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Freeform 132"/>
          <p:cNvSpPr>
            <a:spLocks/>
          </p:cNvSpPr>
          <p:nvPr/>
        </p:nvSpPr>
        <p:spPr bwMode="auto">
          <a:xfrm>
            <a:off x="883932" y="3789040"/>
            <a:ext cx="807748" cy="21306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Freeform 132"/>
          <p:cNvSpPr>
            <a:spLocks/>
          </p:cNvSpPr>
          <p:nvPr/>
        </p:nvSpPr>
        <p:spPr bwMode="auto">
          <a:xfrm>
            <a:off x="3203848" y="3823497"/>
            <a:ext cx="720080" cy="213061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2" name="Group 88"/>
          <p:cNvGrpSpPr>
            <a:grpSpLocks/>
          </p:cNvGrpSpPr>
          <p:nvPr/>
        </p:nvGrpSpPr>
        <p:grpSpPr bwMode="auto">
          <a:xfrm>
            <a:off x="4081262" y="3741014"/>
            <a:ext cx="202706" cy="295544"/>
            <a:chOff x="1292" y="3974"/>
            <a:chExt cx="182" cy="91"/>
          </a:xfrm>
        </p:grpSpPr>
        <p:sp>
          <p:nvSpPr>
            <p:cNvPr id="13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6593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liveinternet.ru/images/attach/c/5/124/125/124125755_5358008_clxkx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588699" cy="26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568952" cy="4572000"/>
          </a:xfrm>
        </p:spPr>
        <p:txBody>
          <a:bodyPr/>
          <a:lstStyle/>
          <a:p>
            <a:pPr marL="0" indent="0">
              <a:buNone/>
            </a:pP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Следует различать</a:t>
            </a: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:</a:t>
            </a:r>
          </a:p>
          <a:p>
            <a:pPr marL="0" indent="0">
              <a:buNone/>
            </a:pP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/>
              <a:t>прим</a:t>
            </a:r>
            <a:r>
              <a:rPr lang="ru-RU" sz="3200" b="1" u="sng" dirty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/>
              <a:t>рить (друзей)   - м</a:t>
            </a:r>
            <a:r>
              <a:rPr lang="ru-RU" sz="3200" b="1" u="dbl" dirty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/>
              <a:t>р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4860032" y="2664323"/>
            <a:ext cx="720080" cy="10653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132"/>
          <p:cNvSpPr>
            <a:spLocks/>
          </p:cNvSpPr>
          <p:nvPr/>
        </p:nvSpPr>
        <p:spPr bwMode="auto">
          <a:xfrm>
            <a:off x="1259632" y="2664323"/>
            <a:ext cx="591724" cy="10653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5237679" y="2743060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>
            <a:off x="2051720" y="2670828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8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568952" cy="4572000"/>
          </a:xfrm>
        </p:spPr>
        <p:txBody>
          <a:bodyPr/>
          <a:lstStyle/>
          <a:p>
            <a:pPr marL="0" indent="0">
              <a:buNone/>
            </a:pP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Следует различать</a:t>
            </a:r>
            <a:r>
              <a:rPr lang="ru-RU" sz="3200" u="sng" dirty="0" smtClean="0">
                <a:uFill>
                  <a:solidFill>
                    <a:srgbClr val="00B050"/>
                  </a:solidFill>
                </a:uFill>
              </a:rPr>
              <a:t>:</a:t>
            </a:r>
          </a:p>
          <a:p>
            <a:pPr marL="0" indent="0">
              <a:buNone/>
            </a:pP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/>
              <a:t>прим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е</a:t>
            </a:r>
            <a:r>
              <a:rPr lang="ru-RU" sz="3200" dirty="0" smtClean="0"/>
              <a:t>рять (платье)   - прим</a:t>
            </a:r>
            <a:r>
              <a:rPr lang="ru-RU" sz="3200" b="1" u="dbl" dirty="0">
                <a:uFill>
                  <a:solidFill>
                    <a:srgbClr val="00B050"/>
                  </a:solidFill>
                </a:uFill>
              </a:rPr>
              <a:t>е</a:t>
            </a:r>
            <a:r>
              <a:rPr lang="ru-RU" sz="3200" dirty="0" smtClean="0"/>
              <a:t>рка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Freeform 132"/>
          <p:cNvSpPr>
            <a:spLocks/>
          </p:cNvSpPr>
          <p:nvPr/>
        </p:nvSpPr>
        <p:spPr bwMode="auto">
          <a:xfrm>
            <a:off x="5436096" y="2672347"/>
            <a:ext cx="720080" cy="10653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132"/>
          <p:cNvSpPr>
            <a:spLocks/>
          </p:cNvSpPr>
          <p:nvPr/>
        </p:nvSpPr>
        <p:spPr bwMode="auto">
          <a:xfrm>
            <a:off x="1259632" y="2664323"/>
            <a:ext cx="591724" cy="106530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5796797" y="2743060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>
            <a:off x="2051720" y="2670828"/>
            <a:ext cx="73025" cy="1444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50" name="Picture 2" descr="http://heaclub.ru/tim/4cb888d26c88d19781562b9d9c57c192/pokupka-odezhdi-s-primerk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252170" cy="28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3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u="sng" dirty="0">
                <a:uFill>
                  <a:solidFill>
                    <a:srgbClr val="00B050"/>
                  </a:solidFill>
                </a:uFill>
              </a:rPr>
              <a:t>Следует различать:</a:t>
            </a:r>
          </a:p>
          <a:p>
            <a:pPr marL="0" indent="0">
              <a:buNone/>
            </a:pPr>
            <a:endParaRPr lang="ru-RU" sz="3200" u="sng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зам</a:t>
            </a:r>
            <a:r>
              <a:rPr lang="ru-RU" sz="3200" b="1" u="sng" dirty="0">
                <a:uFill>
                  <a:solidFill>
                    <a:srgbClr val="00B050"/>
                  </a:solidFill>
                </a:uFill>
              </a:rPr>
              <a:t>е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р</a:t>
            </a:r>
            <a:r>
              <a:rPr lang="ru-RU" sz="3200" b="1" u="dbl" dirty="0">
                <a:uFill>
                  <a:solidFill>
                    <a:srgbClr val="00B050"/>
                  </a:solidFill>
                </a:uFill>
              </a:rPr>
              <a:t>е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 – зам</a:t>
            </a:r>
            <a:r>
              <a:rPr lang="ru-RU" sz="3200" b="1" u="sng" dirty="0" smtClean="0">
                <a:uFill>
                  <a:solidFill>
                    <a:srgbClr val="00B050"/>
                  </a:solidFill>
                </a:uFill>
              </a:rPr>
              <a:t>и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р</a:t>
            </a:r>
            <a:r>
              <a:rPr lang="ru-RU" sz="3200" b="1" u="dbl" dirty="0" smtClean="0">
                <a:uFill>
                  <a:solidFill>
                    <a:srgbClr val="00B050"/>
                  </a:solidFill>
                </a:uFill>
              </a:rPr>
              <a:t>а</a:t>
            </a:r>
            <a:r>
              <a:rPr lang="ru-RU" sz="3200" dirty="0" smtClean="0">
                <a:uFill>
                  <a:solidFill>
                    <a:srgbClr val="00B050"/>
                  </a:solidFill>
                </a:uFill>
              </a:rPr>
              <a:t>ть (от восторга)</a:t>
            </a: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 smtClean="0">
              <a:uFill>
                <a:solidFill>
                  <a:srgbClr val="00B050"/>
                </a:solidFill>
              </a:uFill>
            </a:endParaRP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Freeform 132"/>
          <p:cNvSpPr>
            <a:spLocks/>
          </p:cNvSpPr>
          <p:nvPr/>
        </p:nvSpPr>
        <p:spPr bwMode="auto">
          <a:xfrm>
            <a:off x="827584" y="2621748"/>
            <a:ext cx="648072" cy="216024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3793230" y="2581988"/>
            <a:ext cx="202706" cy="295544"/>
            <a:chOff x="1292" y="3974"/>
            <a:chExt cx="182" cy="91"/>
          </a:xfrm>
        </p:grpSpPr>
        <p:sp>
          <p:nvSpPr>
            <p:cNvPr id="7" name="Line 89"/>
            <p:cNvSpPr>
              <a:spLocks noChangeShapeType="1"/>
            </p:cNvSpPr>
            <p:nvPr/>
          </p:nvSpPr>
          <p:spPr bwMode="auto">
            <a:xfrm flipH="1">
              <a:off x="1292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90"/>
            <p:cNvSpPr>
              <a:spLocks noChangeShapeType="1"/>
            </p:cNvSpPr>
            <p:nvPr/>
          </p:nvSpPr>
          <p:spPr bwMode="auto">
            <a:xfrm rot="16200000" flipH="1">
              <a:off x="1383" y="3974"/>
              <a:ext cx="91" cy="91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Freeform 132"/>
          <p:cNvSpPr>
            <a:spLocks/>
          </p:cNvSpPr>
          <p:nvPr/>
        </p:nvSpPr>
        <p:spPr bwMode="auto">
          <a:xfrm>
            <a:off x="3059832" y="2603700"/>
            <a:ext cx="648072" cy="216024"/>
          </a:xfrm>
          <a:custGeom>
            <a:avLst/>
            <a:gdLst>
              <a:gd name="T0" fmla="*/ 0 w 272"/>
              <a:gd name="T1" fmla="*/ 224321623 h 91"/>
              <a:gd name="T2" fmla="*/ 468471938 w 272"/>
              <a:gd name="T3" fmla="*/ 0 h 91"/>
              <a:gd name="T4" fmla="*/ 936942020 w 272"/>
              <a:gd name="T5" fmla="*/ 224321623 h 91"/>
              <a:gd name="T6" fmla="*/ 0 60000 65536"/>
              <a:gd name="T7" fmla="*/ 0 60000 65536"/>
              <a:gd name="T8" fmla="*/ 0 60000 65536"/>
              <a:gd name="T9" fmla="*/ 0 w 272"/>
              <a:gd name="T10" fmla="*/ 0 h 91"/>
              <a:gd name="T11" fmla="*/ 272 w 27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91">
                <a:moveTo>
                  <a:pt x="0" y="91"/>
                </a:moveTo>
                <a:cubicBezTo>
                  <a:pt x="45" y="45"/>
                  <a:pt x="91" y="0"/>
                  <a:pt x="136" y="0"/>
                </a:cubicBezTo>
                <a:cubicBezTo>
                  <a:pt x="181" y="0"/>
                  <a:pt x="249" y="76"/>
                  <a:pt x="272" y="91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" name="Picture 2" descr="http://maxpark.com/static/u/article_image/13/02/01/tmprLXRn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3501008"/>
            <a:ext cx="3483766" cy="247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1005</TotalTime>
  <Words>302</Words>
  <Application>Microsoft Office PowerPoint</Application>
  <PresentationFormat>Экран (4:3)</PresentationFormat>
  <Paragraphs>147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Официальная</vt:lpstr>
      <vt:lpstr>Морфемика и орфография</vt:lpstr>
      <vt:lpstr>Морфемика и орфография</vt:lpstr>
      <vt:lpstr>Морфемика и орфография</vt:lpstr>
      <vt:lpstr>Корни, правописание которых зависит  от суффикса –а-</vt:lpstr>
      <vt:lpstr>Правило: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Корни, правописание которых зависит  от суффикса –а-</vt:lpstr>
      <vt:lpstr>Презентация PowerPoint</vt:lpstr>
      <vt:lpstr>Презентация PowerPoint</vt:lpstr>
      <vt:lpstr>Корни, правописание которых зависит  от суффикса –а-</vt:lpstr>
      <vt:lpstr>Правило:</vt:lpstr>
      <vt:lpstr>Презентация PowerPoint</vt:lpstr>
      <vt:lpstr>Презентация PowerPoint</vt:lpstr>
      <vt:lpstr>Корни, правописание которых зависит  от ударения</vt:lpstr>
      <vt:lpstr>Корни, правописание которых зависит  от ударения</vt:lpstr>
      <vt:lpstr>Запомнить:</vt:lpstr>
      <vt:lpstr>Примеры с графическим объяснением: </vt:lpstr>
      <vt:lpstr>Исключения: </vt:lpstr>
      <vt:lpstr>Презентация PowerPoint</vt:lpstr>
      <vt:lpstr>1.</vt:lpstr>
      <vt:lpstr>Презентация PowerPoint</vt:lpstr>
      <vt:lpstr>Презентация PowerPoint</vt:lpstr>
      <vt:lpstr>2.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191</cp:revision>
  <dcterms:created xsi:type="dcterms:W3CDTF">2015-01-20T16:19:16Z</dcterms:created>
  <dcterms:modified xsi:type="dcterms:W3CDTF">2018-01-10T18:21:58Z</dcterms:modified>
</cp:coreProperties>
</file>